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25"/>
  </p:notesMasterIdLst>
  <p:handoutMasterIdLst>
    <p:handoutMasterId r:id="rId26"/>
  </p:handoutMasterIdLst>
  <p:sldIdLst>
    <p:sldId id="394" r:id="rId4"/>
    <p:sldId id="466" r:id="rId5"/>
    <p:sldId id="500" r:id="rId6"/>
    <p:sldId id="467" r:id="rId7"/>
    <p:sldId id="464" r:id="rId8"/>
    <p:sldId id="507" r:id="rId9"/>
    <p:sldId id="469" r:id="rId10"/>
    <p:sldId id="470" r:id="rId11"/>
    <p:sldId id="508" r:id="rId12"/>
    <p:sldId id="495" r:id="rId13"/>
    <p:sldId id="475" r:id="rId14"/>
    <p:sldId id="496" r:id="rId15"/>
    <p:sldId id="499" r:id="rId16"/>
    <p:sldId id="487" r:id="rId17"/>
    <p:sldId id="488" r:id="rId18"/>
    <p:sldId id="489" r:id="rId19"/>
    <p:sldId id="490" r:id="rId20"/>
    <p:sldId id="492" r:id="rId21"/>
    <p:sldId id="505" r:id="rId22"/>
    <p:sldId id="352" r:id="rId23"/>
    <p:sldId id="393" r:id="rId2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84" d="100"/>
          <a:sy n="84" d="100"/>
        </p:scale>
        <p:origin x="586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6/19/2017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2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36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66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77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6/19/2017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6/19/2017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6/19/2017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643/reactjs-fundamentals-june-201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/categories/109/react-js" TargetMode="External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isualstudio.com/" TargetMode="External"/><Relationship Id="rId5" Type="http://schemas.openxmlformats.org/officeDocument/2006/relationships/hyperlink" Target="https://jetbrains.com/webstorm/" TargetMode="External"/><Relationship Id="rId4" Type="http://schemas.openxmlformats.org/officeDocument/2006/relationships/hyperlink" Target="https://www.mongodb.com/download-center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software-technologies" TargetMode="External"/><Relationship Id="rId21" Type="http://schemas.openxmlformats.org/officeDocument/2006/relationships/image" Target="../media/image55.png"/><Relationship Id="rId7" Type="http://schemas.openxmlformats.org/officeDocument/2006/relationships/image" Target="../media/image4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5" Type="http://schemas.openxmlformats.org/officeDocument/2006/relationships/image" Target="../media/image52.png"/><Relationship Id="rId23" Type="http://schemas.openxmlformats.org/officeDocument/2006/relationships/image" Target="../media/image5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5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9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8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295/javascript-basics-january-2016" TargetMode="External"/><Relationship Id="rId2" Type="http://schemas.openxmlformats.org/officeDocument/2006/relationships/hyperlink" Target="https://softuni.bg/trainings/1271/web-fundamentals-html-css-november-201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ylokenov" TargetMode="External"/><Relationship Id="rId2" Type="http://schemas.openxmlformats.org/officeDocument/2006/relationships/hyperlink" Target="https://mytestedas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hyperlink" Target="https://linkedin.com/in/kenov" TargetMode="External"/><Relationship Id="rId4" Type="http://schemas.openxmlformats.org/officeDocument/2006/relationships/hyperlink" Target="https://www.facebook.com/ivaylo.keno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9144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React.js Fundamentals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193900"/>
            <a:ext cx="8125251" cy="778736"/>
          </a:xfrm>
        </p:spPr>
        <p:txBody>
          <a:bodyPr>
            <a:normAutofit fontScale="92500"/>
          </a:bodyPr>
          <a:lstStyle/>
          <a:p>
            <a:r>
              <a:rPr lang="en-US" dirty="0"/>
              <a:t>Course </a:t>
            </a:r>
            <a:r>
              <a:rPr lang="en-US" dirty="0" smtClean="0"/>
              <a:t>Overview</a:t>
            </a:r>
            <a:r>
              <a:rPr lang="bg-BG" dirty="0" smtClean="0"/>
              <a:t>, </a:t>
            </a:r>
            <a:r>
              <a:rPr lang="en-US" dirty="0" smtClean="0"/>
              <a:t>Trainers, Evaluation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4748402" y="3607839"/>
            <a:ext cx="1982401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React.js 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Development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9309" y="3536755"/>
            <a:ext cx="4517154" cy="2545286"/>
          </a:xfrm>
          <a:prstGeom prst="roundRect">
            <a:avLst/>
          </a:prstGeom>
          <a:effectLst>
            <a:softEdge rad="12700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6577112" y="4949709"/>
            <a:ext cx="1151113" cy="115111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739591" y="4050801"/>
            <a:ext cx="1512733" cy="1396190"/>
            <a:chOff x="8566101" y="4832250"/>
            <a:chExt cx="1743901" cy="1548590"/>
          </a:xfrm>
        </p:grpSpPr>
        <p:pic>
          <p:nvPicPr>
            <p:cNvPr id="1030" name="Picture 6" descr="http://www.microsoft.com/web/media/gallery/apps-screenshots/Microsoft-App-Request-Routing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1412" y="4832250"/>
              <a:ext cx="1548590" cy="154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http://www.iconsdb.com/icons/preview/gray/database-5-xxl.png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66101" y="5513521"/>
              <a:ext cx="727505" cy="79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React.js Fundamentals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latin typeface="Consolas" pitchFamily="49" charset="0"/>
              </a:rPr>
              <a:t>56</a:t>
            </a:r>
            <a:r>
              <a:rPr lang="en-US" dirty="0"/>
              <a:t> hours 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 smtClean="0">
                <a:latin typeface="Consolas" pitchFamily="49" charset="0"/>
              </a:rPr>
              <a:t>60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4000"/>
              </a:lnSpc>
            </a:pPr>
            <a:r>
              <a:rPr lang="en-US" dirty="0" smtClean="0"/>
              <a:t>Practical exam: 6 hours</a:t>
            </a:r>
            <a:endParaRPr lang="en-US" dirty="0"/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Allocation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Timeframe: </a:t>
            </a:r>
            <a:r>
              <a:rPr lang="en-US" dirty="0" smtClean="0"/>
              <a:t>June– July 2017</a:t>
            </a:r>
            <a:endParaRPr lang="en-US" dirty="0"/>
          </a:p>
          <a:p>
            <a:pPr lvl="1">
              <a:lnSpc>
                <a:spcPct val="114000"/>
              </a:lnSpc>
            </a:pPr>
            <a:r>
              <a:rPr lang="en-US" dirty="0"/>
              <a:t>Teamwork Defense 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13 July 2017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 smtClean="0"/>
              <a:t>React.js Fundamentals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Practical exam – </a:t>
            </a:r>
            <a:r>
              <a:rPr lang="bg-BG" dirty="0" smtClean="0"/>
              <a:t>70</a:t>
            </a:r>
            <a:r>
              <a:rPr lang="en-US" dirty="0" smtClean="0"/>
              <a:t>%</a:t>
            </a:r>
          </a:p>
          <a:p>
            <a:r>
              <a:rPr lang="en-US" dirty="0" smtClean="0"/>
              <a:t>Teamwork defense – </a:t>
            </a:r>
            <a:r>
              <a:rPr lang="bg-BG" dirty="0" smtClean="0"/>
              <a:t>20%</a:t>
            </a:r>
            <a:endParaRPr lang="en-US" dirty="0"/>
          </a:p>
          <a:p>
            <a:r>
              <a:rPr lang="en-US" dirty="0"/>
              <a:t>Exercise submissions – </a:t>
            </a:r>
            <a:r>
              <a:rPr lang="bg-BG" dirty="0" smtClean="0"/>
              <a:t>10</a:t>
            </a:r>
            <a:r>
              <a:rPr lang="en-US" dirty="0" smtClean="0"/>
              <a:t>%</a:t>
            </a:r>
            <a:endParaRPr lang="en-US" dirty="0"/>
          </a:p>
          <a:p>
            <a:r>
              <a:rPr lang="en-US" dirty="0"/>
              <a:t>Forum activity – bonus up to </a:t>
            </a:r>
            <a:r>
              <a:rPr lang="bg-BG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%</a:t>
            </a:r>
            <a:endParaRPr lang="bg-BG" dirty="0"/>
          </a:p>
          <a:p>
            <a:r>
              <a:rPr lang="en-US" dirty="0"/>
              <a:t>Presence in class – 5% bonus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374708"/>
            <a:ext cx="3243214" cy="181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1812" y="1447800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2573863" y="4521272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live workshop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12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Some 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 lvl="1"/>
            <a:r>
              <a:rPr lang="en-US" dirty="0"/>
              <a:t>Others uploaded in the course Web site</a:t>
            </a:r>
          </a:p>
          <a:p>
            <a:pPr>
              <a:spcBef>
                <a:spcPts val="12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1 week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Programming Basics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03212" y="1924966"/>
            <a:ext cx="11506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softuni.bg/trainings/1643/reactjs-fundamentals-june-2017</a:t>
            </a:r>
            <a:r>
              <a:rPr lang="bg-BG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9171" y="3191868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303212" y="5627710"/>
            <a:ext cx="11506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softuni.bg/forum/categories/109/react-js</a:t>
            </a:r>
            <a:r>
              <a:rPr lang="bg-BG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Software Technologies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</a:t>
            </a:r>
            <a:r>
              <a:rPr lang="en-US" dirty="0" smtClean="0"/>
              <a:t>:</a:t>
            </a:r>
            <a:endParaRPr lang="bg-BG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Node.js (Current Version) </a:t>
            </a:r>
            <a:r>
              <a:rPr lang="en-US" dirty="0"/>
              <a:t>- </a:t>
            </a:r>
            <a:r>
              <a:rPr lang="en-US" dirty="0">
                <a:hlinkClick r:id="rId3"/>
              </a:rPr>
              <a:t>https://nodejs.org/en/download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MongoDB</a:t>
            </a:r>
            <a:r>
              <a:rPr lang="bg-BG" dirty="0" smtClean="0"/>
              <a:t> (</a:t>
            </a:r>
            <a:r>
              <a:rPr lang="en-US" dirty="0" smtClean="0"/>
              <a:t>Optional) </a:t>
            </a:r>
            <a:r>
              <a:rPr lang="en-US" dirty="0"/>
              <a:t>-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www.mongodb.com/download-center</a:t>
            </a:r>
            <a:r>
              <a:rPr lang="en-US" dirty="0" smtClean="0"/>
              <a:t> 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noProof="1"/>
              <a:t>WebStorm</a:t>
            </a:r>
            <a:r>
              <a:rPr lang="en-US" dirty="0"/>
              <a:t> – </a:t>
            </a:r>
            <a:r>
              <a:rPr lang="en-US" dirty="0">
                <a:hlinkClick r:id="rId5"/>
              </a:rPr>
              <a:t>https://jetbrains.com/webstorm/</a:t>
            </a:r>
            <a:r>
              <a:rPr lang="en-US" dirty="0"/>
              <a:t> </a:t>
            </a:r>
            <a:endParaRPr lang="en-US" dirty="0" smtClean="0"/>
          </a:p>
          <a:p>
            <a:pPr marL="377887" lvl="1" indent="0">
              <a:lnSpc>
                <a:spcPct val="110000"/>
              </a:lnSpc>
              <a:buNone/>
            </a:pPr>
            <a:r>
              <a:rPr lang="en-US" dirty="0" smtClean="0"/>
              <a:t>or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Visual Studio</a:t>
            </a:r>
            <a:r>
              <a:rPr lang="bg-BG" dirty="0" smtClean="0"/>
              <a:t> </a:t>
            </a:r>
            <a:r>
              <a:rPr lang="en-US" dirty="0" smtClean="0"/>
              <a:t>Code – </a:t>
            </a:r>
            <a:r>
              <a:rPr lang="en-US" dirty="0" smtClean="0">
                <a:hlinkClick r:id="rId6"/>
              </a:rPr>
              <a:t>https://www.visualstudio.com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React.js </a:t>
            </a:r>
            <a:r>
              <a:rPr lang="en-US" dirty="0" smtClean="0"/>
              <a:t>– </a:t>
            </a:r>
            <a:r>
              <a:rPr lang="en-US" dirty="0"/>
              <a:t>Course Intro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r>
              <a:rPr lang="en-US" dirty="0"/>
              <a:t> 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95783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265850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566703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67967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3860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#react-</a:t>
            </a:r>
            <a:r>
              <a:rPr lang="en-US" sz="11500" b="1" dirty="0" err="1" smtClean="0"/>
              <a:t>js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871445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React.js Fundamentals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663127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88549">
              <a:off x="1493219" y="3044821"/>
              <a:ext cx="6560812" cy="3133392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React.js </a:t>
              </a:r>
              <a:b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</a:br>
              <a: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Fundamentals</a:t>
              </a:r>
              <a:endParaRPr lang="en-US" sz="128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645BCD">
                    <a:alpha val="49804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581" y="236682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87001" y="1433512"/>
            <a:ext cx="1728788" cy="1728786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dirty="0" smtClean="0"/>
              <a:t>Learn: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Single Page Applications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React.js framework fundamentals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Client-side applications with React.js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Working with remote data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Component-based applications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End-to-end JavaScript applications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10213022" y="1335111"/>
            <a:ext cx="1251879" cy="12518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0561">
            <a:off x="10428897" y="4662053"/>
            <a:ext cx="958979" cy="1394878"/>
          </a:xfrm>
          <a:prstGeom prst="roundRect">
            <a:avLst>
              <a:gd name="adj" fmla="val 6205"/>
            </a:avLst>
          </a:prstGeom>
        </p:spPr>
      </p:pic>
      <p:pic>
        <p:nvPicPr>
          <p:cNvPr id="1028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8733059" y="1972816"/>
            <a:ext cx="1293030" cy="129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raw.githubusercontent.com/sschmid/Entitas-CSharp/develop/Readme/Images/cshar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311" y="3286598"/>
            <a:ext cx="1164843" cy="111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React.js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HTML &amp; JavaScript courses at SoftUni first</a:t>
            </a:r>
            <a:r>
              <a:rPr lang="bg-BG" dirty="0" smtClean="0"/>
              <a:t>: 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softuni.bg/trainings/1271/web-fundamentals-html-css-november-2015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softuni.bg/trainings/1295/javascript-basics-january-2016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This course is OK for beginners, but requires previous coding skills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HTML &amp; JS (ES 2016) 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34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Course Introduction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Installation &amp; Hello World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Introduction to JSX &amp; Rendering elements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Components, State, </a:t>
            </a:r>
            <a:r>
              <a:rPr lang="en-US" dirty="0" smtClean="0"/>
              <a:t>Lifecycle</a:t>
            </a:r>
          </a:p>
          <a:p>
            <a:pPr>
              <a:lnSpc>
                <a:spcPct val="120000"/>
              </a:lnSpc>
            </a:pPr>
            <a:r>
              <a:rPr lang="en-US" smtClean="0"/>
              <a:t>React Router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Thinking in React, Architecture, Flux, Redux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Events &amp; Forms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9822289" y="4992711"/>
            <a:ext cx="1251879" cy="125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066800"/>
            <a:ext cx="8648797" cy="545820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Ivaylo Kenov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Various job titles at the same time</a:t>
            </a:r>
            <a:r>
              <a:rPr lang="en-US" dirty="0" smtClean="0"/>
              <a:t>:</a:t>
            </a:r>
            <a:endParaRPr lang="bg-BG" dirty="0" smtClean="0"/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Mathematical competitions </a:t>
            </a:r>
            <a:r>
              <a:rPr lang="en-US" dirty="0" smtClean="0"/>
              <a:t>champion</a:t>
            </a:r>
            <a:endParaRPr lang="en-US" dirty="0"/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Full Stack Technical Trainer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Senior Software Developer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Solutions Architect &amp; Technical </a:t>
            </a:r>
            <a:r>
              <a:rPr lang="en-US" dirty="0" smtClean="0"/>
              <a:t>Lead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One-man army @ </a:t>
            </a:r>
            <a:r>
              <a:rPr lang="en-US" dirty="0" smtClean="0">
                <a:hlinkClick r:id="rId2"/>
              </a:rPr>
              <a:t>https://MyTestedASP.NET</a:t>
            </a:r>
            <a:endParaRPr lang="en-US" dirty="0"/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1" dirty="0"/>
              <a:t>{Insert Jot Title Here}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Contacts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3"/>
              </a:rPr>
              <a:t>https://github.com/ivaylokenov</a:t>
            </a:r>
            <a:r>
              <a:rPr lang="en-US" dirty="0"/>
              <a:t> 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4"/>
              </a:rPr>
              <a:t>https://facebook.com/ivaylo.kenov</a:t>
            </a:r>
            <a:endParaRPr lang="en-US" dirty="0"/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hlinkClick r:id="rId5"/>
              </a:rPr>
              <a:t>https://linkedin.com/in/kenov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Trainer</a:t>
            </a:r>
            <a:endParaRPr lang="en-US" dirty="0"/>
          </a:p>
        </p:txBody>
      </p:sp>
      <p:pic>
        <p:nvPicPr>
          <p:cNvPr id="6" name="Picture 2" descr="https://scontent-fra3-1.xx.fbcdn.net/v/t1.0-9/13709848_10206661063425528_7932071725570569804_n.jpg?oh=4e746dfa5f10219a0868fec355b67a9b&amp;oe=58457DE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975" y="2057400"/>
            <a:ext cx="3627437" cy="36274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01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574</Words>
  <Application>Microsoft Office PowerPoint</Application>
  <PresentationFormat>Custom</PresentationFormat>
  <Paragraphs>143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React.js Fundamentals</vt:lpstr>
      <vt:lpstr>Table of Contents</vt:lpstr>
      <vt:lpstr>Have a Question?</vt:lpstr>
      <vt:lpstr>React.js Fundamentals</vt:lpstr>
      <vt:lpstr>Course Objectives</vt:lpstr>
      <vt:lpstr>Warning: Not for Absolute Beginners</vt:lpstr>
      <vt:lpstr>Course Topics</vt:lpstr>
      <vt:lpstr>The Trainers Team</vt:lpstr>
      <vt:lpstr>The Trainer</vt:lpstr>
      <vt:lpstr>React.js Fundamentals</vt:lpstr>
      <vt:lpstr>Training Duration and Schedule</vt:lpstr>
      <vt:lpstr>React.js Fundamentals</vt:lpstr>
      <vt:lpstr>Scoring System for the Course</vt:lpstr>
      <vt:lpstr>Homework Assignments</vt:lpstr>
      <vt:lpstr>Resources</vt:lpstr>
      <vt:lpstr>Course Web Site &amp; Forums</vt:lpstr>
      <vt:lpstr>The Software Technologies Slides and Videos</vt:lpstr>
      <vt:lpstr>Recommended Software</vt:lpstr>
      <vt:lpstr>React.js – Course Intro</vt:lpstr>
      <vt:lpstr>License</vt:lpstr>
      <vt:lpstr>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Technologies</dc:title>
  <dc:subject>HTML, CSS and JavaScript Course</dc:subject>
  <dc:creator/>
  <cp:keywords>HTML, CSS, JS, PHP, MySQL, C#, Java, SP.NET, Spring MVC, programming, course, SoftUni, Software University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2017-06-19T15:31:26Z</dcterms:modified>
  <cp:category>front-end, Web development,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